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5143500" cx="9144000"/>
  <p:notesSz cx="6858000" cy="9144000"/>
  <p:embeddedFontLst>
    <p:embeddedFont>
      <p:font typeface="Economica"/>
      <p:regular r:id="rId45"/>
      <p:bold r:id="rId46"/>
      <p:italic r:id="rId47"/>
      <p:boldItalic r:id="rId48"/>
    </p:embeddedFont>
    <p:embeddedFont>
      <p:font typeface="Nunito"/>
      <p:regular r:id="rId49"/>
      <p:bold r:id="rId50"/>
      <p:italic r:id="rId51"/>
      <p:boldItalic r:id="rId52"/>
    </p:embeddedFont>
    <p:embeddedFont>
      <p:font typeface="Maven Pro"/>
      <p:regular r:id="rId53"/>
      <p:bold r:id="rId54"/>
    </p:embeddedFont>
    <p:embeddedFont>
      <p:font typeface="Open Sans"/>
      <p:regular r:id="rId55"/>
      <p:bold r:id="rId56"/>
      <p:italic r:id="rId57"/>
      <p:boldItalic r:id="rId5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font" Target="fonts/Economica-bold.fntdata"/><Relationship Id="rId45" Type="http://schemas.openxmlformats.org/officeDocument/2006/relationships/font" Target="fonts/Economic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Economica-boldItalic.fntdata"/><Relationship Id="rId47" Type="http://schemas.openxmlformats.org/officeDocument/2006/relationships/font" Target="fonts/Economica-italic.fntdata"/><Relationship Id="rId49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Nunito-italic.fntdata"/><Relationship Id="rId50" Type="http://schemas.openxmlformats.org/officeDocument/2006/relationships/font" Target="fonts/Nunito-bold.fntdata"/><Relationship Id="rId53" Type="http://schemas.openxmlformats.org/officeDocument/2006/relationships/font" Target="fonts/MavenPro-regular.fntdata"/><Relationship Id="rId52" Type="http://schemas.openxmlformats.org/officeDocument/2006/relationships/font" Target="fonts/Nunito-boldItalic.fntdata"/><Relationship Id="rId11" Type="http://schemas.openxmlformats.org/officeDocument/2006/relationships/slide" Target="slides/slide6.xml"/><Relationship Id="rId55" Type="http://schemas.openxmlformats.org/officeDocument/2006/relationships/font" Target="fonts/OpenSans-regular.fntdata"/><Relationship Id="rId10" Type="http://schemas.openxmlformats.org/officeDocument/2006/relationships/slide" Target="slides/slide5.xml"/><Relationship Id="rId54" Type="http://schemas.openxmlformats.org/officeDocument/2006/relationships/font" Target="fonts/MavenPro-bold.fntdata"/><Relationship Id="rId13" Type="http://schemas.openxmlformats.org/officeDocument/2006/relationships/slide" Target="slides/slide8.xml"/><Relationship Id="rId57" Type="http://schemas.openxmlformats.org/officeDocument/2006/relationships/font" Target="fonts/OpenSans-italic.fntdata"/><Relationship Id="rId12" Type="http://schemas.openxmlformats.org/officeDocument/2006/relationships/slide" Target="slides/slide7.xml"/><Relationship Id="rId56" Type="http://schemas.openxmlformats.org/officeDocument/2006/relationships/font" Target="fonts/OpenSans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8" Type="http://schemas.openxmlformats.org/officeDocument/2006/relationships/font" Target="fonts/OpenSans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3d82f817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3d82f817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3dacb71439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3dacb71439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3dacb71439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3dacb71439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3dacb71439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3dacb71439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3dacb71439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3dacb71439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3e4a570eed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3e4a570eed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3dacb71439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3dacb71439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3dacb71439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3dacb71439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3e9916a56f_2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3e9916a56f_2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3e9916a56f_2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3e9916a56f_2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3e9916a56f_2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3e9916a56f_2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df4d2cee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3df4d2cee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3e9916a56f_2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3e9916a56f_2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3e9916a56f_2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3e9916a56f_2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3e4a570ee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13e4a570ee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3e9916a56f_2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13e9916a56f_2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3e9916a56f_2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13e9916a56f_2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3e9916a56f_2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13e9916a56f_2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3e9916a56f_2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13e9916a56f_2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13e9916a56f_2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13e9916a56f_2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13eb9fd485f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13eb9fd485f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3eb9fd485f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13eb9fd485f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d82f8172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d82f8172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13eb9fd485f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13eb9fd485f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13e9916a56f_2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13e9916a56f_2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13eb9fd485f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13eb9fd485f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13eb9fd485f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13eb9fd485f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13eb9fd485f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13eb9fd485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13eb9fd485f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13eb9fd485f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13eb9fd485f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13eb9fd485f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3e4a570eed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13e4a570eed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13e4a570eed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13e4a570eed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13dacb71439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13dacb71439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3dacb71439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3dacb7143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dacb71439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dacb71439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3dacb71439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3dacb7143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3dacb71439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3dacb7143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e4a570eed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3e4a570ee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3f9341a1a1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3f9341a1a1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1" Type="http://schemas.openxmlformats.org/officeDocument/2006/relationships/image" Target="../media/image31.png"/><Relationship Id="rId10" Type="http://schemas.openxmlformats.org/officeDocument/2006/relationships/image" Target="../media/image28.png"/><Relationship Id="rId13" Type="http://schemas.openxmlformats.org/officeDocument/2006/relationships/hyperlink" Target="https://openreview.net/forum?id=r1Ddp1-Rb" TargetMode="External"/><Relationship Id="rId12" Type="http://schemas.openxmlformats.org/officeDocument/2006/relationships/hyperlink" Target="https://openreview.net/forum?id=r1Ddp1-Rb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Relationship Id="rId4" Type="http://schemas.openxmlformats.org/officeDocument/2006/relationships/image" Target="../media/image27.png"/><Relationship Id="rId9" Type="http://schemas.openxmlformats.org/officeDocument/2006/relationships/image" Target="../media/image30.png"/><Relationship Id="rId14" Type="http://schemas.openxmlformats.org/officeDocument/2006/relationships/hyperlink" Target="https://openreview.net/forum?id=r1Ddp1-Rb" TargetMode="External"/><Relationship Id="rId5" Type="http://schemas.openxmlformats.org/officeDocument/2006/relationships/image" Target="../media/image24.png"/><Relationship Id="rId6" Type="http://schemas.openxmlformats.org/officeDocument/2006/relationships/image" Target="../media/image19.png"/><Relationship Id="rId7" Type="http://schemas.openxmlformats.org/officeDocument/2006/relationships/image" Target="../media/image29.png"/><Relationship Id="rId8" Type="http://schemas.openxmlformats.org/officeDocument/2006/relationships/image" Target="../media/image2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2.png"/><Relationship Id="rId4" Type="http://schemas.openxmlformats.org/officeDocument/2006/relationships/hyperlink" Target="https://arxiv.org/pdf/1805.03438.pdf" TargetMode="External"/><Relationship Id="rId5" Type="http://schemas.openxmlformats.org/officeDocument/2006/relationships/hyperlink" Target="https://arxiv.org/pdf/1805.03438.pdf" TargetMode="External"/><Relationship Id="rId6" Type="http://schemas.openxmlformats.org/officeDocument/2006/relationships/hyperlink" Target="https://arxiv.org/pdf/1805.03438.pdf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2.png"/><Relationship Id="rId4" Type="http://schemas.openxmlformats.org/officeDocument/2006/relationships/image" Target="../media/image36.png"/><Relationship Id="rId5" Type="http://schemas.openxmlformats.org/officeDocument/2006/relationships/image" Target="../media/image25.png"/><Relationship Id="rId6" Type="http://schemas.openxmlformats.org/officeDocument/2006/relationships/image" Target="../media/image35.png"/><Relationship Id="rId7" Type="http://schemas.openxmlformats.org/officeDocument/2006/relationships/image" Target="../media/image3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9.png"/><Relationship Id="rId4" Type="http://schemas.openxmlformats.org/officeDocument/2006/relationships/image" Target="../media/image37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0.png"/><Relationship Id="rId8" Type="http://schemas.openxmlformats.org/officeDocument/2006/relationships/image" Target="../media/image3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5.png"/><Relationship Id="rId4" Type="http://schemas.openxmlformats.org/officeDocument/2006/relationships/image" Target="../media/image47.png"/><Relationship Id="rId5" Type="http://schemas.openxmlformats.org/officeDocument/2006/relationships/image" Target="../media/image4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3.png"/><Relationship Id="rId4" Type="http://schemas.openxmlformats.org/officeDocument/2006/relationships/image" Target="../media/image38.png"/><Relationship Id="rId5" Type="http://schemas.openxmlformats.org/officeDocument/2006/relationships/image" Target="../media/image44.png"/><Relationship Id="rId6" Type="http://schemas.openxmlformats.org/officeDocument/2006/relationships/image" Target="../media/image5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1.png"/><Relationship Id="rId4" Type="http://schemas.openxmlformats.org/officeDocument/2006/relationships/image" Target="../media/image4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5.png"/><Relationship Id="rId4" Type="http://schemas.openxmlformats.org/officeDocument/2006/relationships/image" Target="../media/image4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6.png"/><Relationship Id="rId4" Type="http://schemas.openxmlformats.org/officeDocument/2006/relationships/image" Target="../media/image56.png"/><Relationship Id="rId5" Type="http://schemas.openxmlformats.org/officeDocument/2006/relationships/image" Target="../media/image49.png"/><Relationship Id="rId6" Type="http://schemas.openxmlformats.org/officeDocument/2006/relationships/image" Target="../media/image54.png"/><Relationship Id="rId7" Type="http://schemas.openxmlformats.org/officeDocument/2006/relationships/image" Target="../media/image50.png"/><Relationship Id="rId8" Type="http://schemas.openxmlformats.org/officeDocument/2006/relationships/image" Target="../media/image5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7.png"/><Relationship Id="rId4" Type="http://schemas.openxmlformats.org/officeDocument/2006/relationships/image" Target="../media/image59.png"/><Relationship Id="rId9" Type="http://schemas.openxmlformats.org/officeDocument/2006/relationships/image" Target="../media/image52.png"/><Relationship Id="rId5" Type="http://schemas.openxmlformats.org/officeDocument/2006/relationships/image" Target="../media/image46.png"/><Relationship Id="rId6" Type="http://schemas.openxmlformats.org/officeDocument/2006/relationships/image" Target="../media/image56.png"/><Relationship Id="rId7" Type="http://schemas.openxmlformats.org/officeDocument/2006/relationships/image" Target="../media/image48.png"/><Relationship Id="rId8" Type="http://schemas.openxmlformats.org/officeDocument/2006/relationships/image" Target="../media/image5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4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8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0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60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61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8.jpg"/><Relationship Id="rId11" Type="http://schemas.openxmlformats.org/officeDocument/2006/relationships/image" Target="../media/image4.jpg"/><Relationship Id="rId10" Type="http://schemas.openxmlformats.org/officeDocument/2006/relationships/image" Target="../media/image13.jpg"/><Relationship Id="rId9" Type="http://schemas.openxmlformats.org/officeDocument/2006/relationships/image" Target="../media/image6.jpg"/><Relationship Id="rId5" Type="http://schemas.openxmlformats.org/officeDocument/2006/relationships/image" Target="../media/image5.jpg"/><Relationship Id="rId6" Type="http://schemas.openxmlformats.org/officeDocument/2006/relationships/image" Target="../media/image7.jpg"/><Relationship Id="rId7" Type="http://schemas.openxmlformats.org/officeDocument/2006/relationships/image" Target="../media/image11.jpg"/><Relationship Id="rId8" Type="http://schemas.openxmlformats.org/officeDocument/2006/relationships/image" Target="../media/image1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2.png"/><Relationship Id="rId8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title"/>
          </p:nvPr>
        </p:nvSpPr>
        <p:spPr>
          <a:xfrm>
            <a:off x="773700" y="1425450"/>
            <a:ext cx="74478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Out-of-Distribution Detection for Long-tailed and Fine-grained Skin Lesion Images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1233900" y="3398100"/>
            <a:ext cx="61293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rPr>
              <a:t>MICCAI 2022</a:t>
            </a:r>
            <a:endParaRPr sz="2400">
              <a:solidFill>
                <a:schemeClr val="dk1"/>
              </a:solidFill>
              <a:latin typeface="Maven Pro"/>
              <a:ea typeface="Maven Pro"/>
              <a:cs typeface="Maven Pro"/>
              <a:sym typeface="Maven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700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rPr>
              <a:t>Deval Mehta, Yaniv Gal, Adrian Bowling, Paul Bonnington, and Zongyuan Ge</a:t>
            </a:r>
            <a:endParaRPr sz="1700">
              <a:solidFill>
                <a:schemeClr val="dk1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64" name="Google Shape;64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65" name="Google Shape;65;p13"/>
          <p:cNvSpPr txBox="1"/>
          <p:nvPr/>
        </p:nvSpPr>
        <p:spPr>
          <a:xfrm>
            <a:off x="6931300" y="4263800"/>
            <a:ext cx="1759500" cy="7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Reporter: Yu-Chen Lai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zh-TW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Date: 2022/07/28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Proposed Method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0" name="Google Shape;150;p2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33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650"/>
              <a:buFont typeface="Arial"/>
              <a:buChar char="●"/>
            </a:pPr>
            <a:r>
              <a:rPr lang="zh-TW"/>
              <a:t>Inter-subset mixup strategy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400"/>
              <a:buFont typeface="Arial"/>
              <a:buChar char="○"/>
            </a:pPr>
            <a:r>
              <a:rPr lang="zh-TW"/>
              <a:t>Target the middle and tail classes</a:t>
            </a:r>
            <a:endParaRPr/>
          </a:p>
          <a:p>
            <a:pPr indent="-3333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650"/>
              <a:buFont typeface="Arial"/>
              <a:buChar char="●"/>
            </a:pPr>
            <a:r>
              <a:rPr lang="zh-TW"/>
              <a:t>Convolutional Prototype learning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400"/>
              <a:buFont typeface="Arial"/>
              <a:buChar char="○"/>
            </a:pPr>
            <a:r>
              <a:rPr lang="zh-TW"/>
              <a:t>Tackle the fine-grained aspect</a:t>
            </a:r>
            <a:endParaRPr>
              <a:solidFill>
                <a:srgbClr val="25252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Inter-subset Mixup Strategies (1) 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7" name="Google Shape;157;p23"/>
          <p:cNvSpPr txBox="1"/>
          <p:nvPr>
            <p:ph idx="1" type="body"/>
          </p:nvPr>
        </p:nvSpPr>
        <p:spPr>
          <a:xfrm>
            <a:off x="311700" y="1211800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zh-TW"/>
              <a:t>P</a:t>
            </a:r>
            <a:r>
              <a:rPr b="1" lang="zh-TW"/>
              <a:t>artition</a:t>
            </a:r>
            <a:r>
              <a:rPr lang="zh-TW"/>
              <a:t> the total categories set C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Head (H ⊂ C)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Middle (M ⊂ C)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Tail (T ⊂ C)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zh-TW"/>
              <a:t>Mixup</a:t>
            </a:r>
            <a:endParaRPr b="1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             and              are two examples drawn at random from our training data.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                , where                           , for                    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1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7800" y="3122825"/>
            <a:ext cx="6104299" cy="63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3"/>
          <p:cNvSpPr/>
          <p:nvPr/>
        </p:nvSpPr>
        <p:spPr>
          <a:xfrm>
            <a:off x="6142700" y="536475"/>
            <a:ext cx="1884300" cy="610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0" name="Google Shape;16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90825" y="630375"/>
            <a:ext cx="2743949" cy="2031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27500" y="103650"/>
            <a:ext cx="2425600" cy="52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45525" y="3021049"/>
            <a:ext cx="1594775" cy="1282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164" name="Google Shape;164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50500" y="2924425"/>
            <a:ext cx="674125" cy="19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21825" y="2924437"/>
            <a:ext cx="1187513" cy="19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298600" y="2924426"/>
            <a:ext cx="872957" cy="19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350500" y="2661802"/>
            <a:ext cx="548700" cy="189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296525" y="2661800"/>
            <a:ext cx="549657" cy="19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3"/>
          <p:cNvSpPr txBox="1"/>
          <p:nvPr/>
        </p:nvSpPr>
        <p:spPr>
          <a:xfrm>
            <a:off x="571025" y="4073200"/>
            <a:ext cx="6874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 u="sng">
                <a:solidFill>
                  <a:schemeClr val="hlink"/>
                </a:solidFill>
                <a:highlight>
                  <a:srgbClr val="FFFFFF"/>
                </a:highlight>
                <a:hlinkClick r:id="rId12"/>
              </a:rPr>
              <a:t>Zhang, H., Cisse, M., Dauphin, Y.N. and Lopez-Paz, D., 2017. mixup: Beyond empirical risk minimization. </a:t>
            </a:r>
            <a:r>
              <a:rPr i="1" lang="zh-TW" sz="1000" u="sng">
                <a:solidFill>
                  <a:schemeClr val="hlink"/>
                </a:solidFill>
                <a:highlight>
                  <a:srgbClr val="FFFFFF"/>
                </a:highlight>
                <a:hlinkClick r:id="rId13"/>
              </a:rPr>
              <a:t>arXiv preprint arXiv:1710.09412</a:t>
            </a:r>
            <a:r>
              <a:rPr lang="zh-TW" sz="1000" u="sng">
                <a:solidFill>
                  <a:schemeClr val="hlink"/>
                </a:solidFill>
                <a:highlight>
                  <a:srgbClr val="FFFFFF"/>
                </a:highlight>
                <a:hlinkClick r:id="rId14"/>
              </a:rPr>
              <a:t>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Inter-subset Mixup Strategies (2) </a:t>
            </a:r>
            <a:endParaRPr/>
          </a:p>
        </p:txBody>
      </p:sp>
      <p:sp>
        <p:nvSpPr>
          <p:cNvPr id="175" name="Google Shape;175;p24"/>
          <p:cNvSpPr txBox="1"/>
          <p:nvPr>
            <p:ph idx="1" type="body"/>
          </p:nvPr>
        </p:nvSpPr>
        <p:spPr>
          <a:xfrm>
            <a:off x="311700" y="1225225"/>
            <a:ext cx="53583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M</a:t>
            </a:r>
            <a:r>
              <a:rPr lang="zh-TW"/>
              <a:t>ixup strategy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i</a:t>
            </a:r>
            <a:r>
              <a:rPr lang="zh-TW"/>
              <a:t>ntra-subset mixup : </a:t>
            </a:r>
            <a:r>
              <a:rPr lang="zh-TW"/>
              <a:t>MX1 ~ MX3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inter-subset mixup : MX4 ~ MX6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zh-TW"/>
              <a:t>Mixup loss</a:t>
            </a:r>
            <a:r>
              <a:rPr lang="zh-TW"/>
              <a:t> for the specific subset selected for mixup.</a:t>
            </a:r>
            <a:endParaRPr/>
          </a:p>
        </p:txBody>
      </p:sp>
      <p:pic>
        <p:nvPicPr>
          <p:cNvPr id="176" name="Google Shape;17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0214" y="1228225"/>
            <a:ext cx="2807161" cy="33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4"/>
          <p:cNvPicPr preferRelativeResize="0"/>
          <p:nvPr/>
        </p:nvPicPr>
        <p:blipFill rotWithShape="1">
          <a:blip r:embed="rId4">
            <a:alphaModFix/>
          </a:blip>
          <a:srcRect b="0" l="0" r="21990" t="0"/>
          <a:stretch/>
        </p:blipFill>
        <p:spPr>
          <a:xfrm>
            <a:off x="785775" y="3132000"/>
            <a:ext cx="4773499" cy="36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Inter-subset Mixup Strategies (3) 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4" name="Google Shape;184;p2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85" name="Google Shape;18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0125" y="1225225"/>
            <a:ext cx="5583751" cy="3420051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Proposed Method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2" name="Google Shape;192;p2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33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650"/>
              <a:buFont typeface="Arial"/>
              <a:buChar char="●"/>
            </a:pPr>
            <a:r>
              <a:rPr lang="zh-TW"/>
              <a:t>Inter-subset mixup strategy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400"/>
              <a:buFont typeface="Arial"/>
              <a:buChar char="○"/>
            </a:pPr>
            <a:r>
              <a:rPr lang="zh-TW"/>
              <a:t>Target the middle and tail classes (MX5)</a:t>
            </a:r>
            <a:endParaRPr/>
          </a:p>
          <a:p>
            <a:pPr indent="-33337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650"/>
              <a:buFont typeface="Arial"/>
              <a:buChar char="●"/>
            </a:pPr>
            <a:r>
              <a:rPr lang="zh-TW"/>
              <a:t>Convolutional Proto</a:t>
            </a:r>
            <a:r>
              <a:rPr lang="zh-TW"/>
              <a:t>type learning</a:t>
            </a:r>
            <a:endParaRPr sz="1650">
              <a:solidFill>
                <a:srgbClr val="25252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400"/>
              <a:buFont typeface="Arial"/>
              <a:buChar char="○"/>
            </a:pPr>
            <a:r>
              <a:rPr lang="zh-TW"/>
              <a:t>Tackle the fine-grained aspect</a:t>
            </a:r>
            <a:endParaRPr/>
          </a:p>
        </p:txBody>
      </p:sp>
      <p:sp>
        <p:nvSpPr>
          <p:cNvPr id="193" name="Google Shape;19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Integration of Mixup with Prototype Learning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9" name="Google Shape;199;p2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Convolutional </a:t>
            </a:r>
            <a:r>
              <a:rPr lang="zh-TW"/>
              <a:t>Prototype Learning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8875" y="1703325"/>
            <a:ext cx="5801951" cy="245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7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203" name="Google Shape;203;p27"/>
          <p:cNvSpPr txBox="1"/>
          <p:nvPr/>
        </p:nvSpPr>
        <p:spPr>
          <a:xfrm>
            <a:off x="851350" y="4086425"/>
            <a:ext cx="6874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 u="sng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H. Yang, X. Zhang, F. Yin and C. Liu, "Robust Classification with Convolutional Prototype Learning," </a:t>
            </a:r>
            <a:r>
              <a:rPr i="1" lang="zh-TW" sz="1000" u="sng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2018 IEEE/CVF Conference on Computer Vision and Pattern Recognition</a:t>
            </a:r>
            <a:r>
              <a:rPr lang="zh-TW" sz="1000" u="sng">
                <a:solidFill>
                  <a:schemeClr val="hlink"/>
                </a:solidFill>
                <a:highlight>
                  <a:srgbClr val="FFFFFF"/>
                </a:highlight>
                <a:hlinkClick r:id="rId6"/>
              </a:rPr>
              <a:t>, 2018, pp. 3474-3482, doi: 10.1109/CVPR.2018.00366.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Convolutional Prototype</a:t>
            </a: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 Learning (CPL)</a:t>
            </a:r>
            <a:endParaRPr/>
          </a:p>
        </p:txBody>
      </p:sp>
      <p:sp>
        <p:nvSpPr>
          <p:cNvPr id="209" name="Google Shape;209;p28"/>
          <p:cNvSpPr txBox="1"/>
          <p:nvPr>
            <p:ph idx="1" type="body"/>
          </p:nvPr>
        </p:nvSpPr>
        <p:spPr>
          <a:xfrm>
            <a:off x="311700" y="1225225"/>
            <a:ext cx="8412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Components in </a:t>
            </a:r>
            <a:r>
              <a:rPr lang="zh-TW"/>
              <a:t>CPL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zh-TW"/>
              <a:t>Convolutional layers</a:t>
            </a:r>
            <a:r>
              <a:rPr lang="zh-TW"/>
              <a:t> : Extract discriminative features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zh-TW"/>
              <a:t>Multiple prototypes</a:t>
            </a:r>
            <a:r>
              <a:rPr lang="zh-TW"/>
              <a:t> : Represent different classes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zh-TW"/>
              <a:t>The classification</a:t>
            </a:r>
            <a:r>
              <a:rPr lang="zh-TW"/>
              <a:t> : Finding the nearest prototype (using Euclidean distance) in the feature space.</a:t>
            </a:r>
            <a:endParaRPr/>
          </a:p>
        </p:txBody>
      </p:sp>
      <p:sp>
        <p:nvSpPr>
          <p:cNvPr id="210" name="Google Shape;210;p28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212" name="Google Shape;21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4350" y="2647575"/>
            <a:ext cx="5234600" cy="221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Convolutional Prototype Learning </a:t>
            </a:r>
            <a:endParaRPr/>
          </a:p>
        </p:txBody>
      </p:sp>
      <p:sp>
        <p:nvSpPr>
          <p:cNvPr id="218" name="Google Shape;218;p29"/>
          <p:cNvSpPr txBox="1"/>
          <p:nvPr>
            <p:ph idx="1" type="body"/>
          </p:nvPr>
        </p:nvSpPr>
        <p:spPr>
          <a:xfrm>
            <a:off x="311700" y="1225225"/>
            <a:ext cx="8613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Components in CPL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zh-TW"/>
              <a:t>Convolutional layers</a:t>
            </a:r>
            <a:endParaRPr b="1"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Feature extractor(CNN) is denoted as</a:t>
            </a:r>
            <a:r>
              <a:rPr lang="zh-TW" sz="1800"/>
              <a:t>            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     and     denote the raw input and parameters of the CNN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zh-TW"/>
              <a:t>Multiple prototypes</a:t>
            </a:r>
            <a:r>
              <a:rPr lang="zh-TW"/>
              <a:t> 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   ∈ {1, 2, ..., C} represents the index of the classes 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   ∈ {1, 2, ..., K} represents the index of the prototypes in each class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The final learned representation is </a:t>
            </a:r>
            <a:r>
              <a:rPr b="1" lang="zh-TW"/>
              <a:t>intra-class compact</a:t>
            </a:r>
            <a:r>
              <a:rPr lang="zh-TW"/>
              <a:t> and </a:t>
            </a:r>
            <a:r>
              <a:rPr b="1" lang="zh-TW"/>
              <a:t>inter-class separable</a:t>
            </a:r>
            <a:r>
              <a:rPr lang="zh-TW"/>
              <a:t>.</a:t>
            </a:r>
            <a:endParaRPr/>
          </a:p>
          <a:p>
            <a:pPr indent="0" lvl="0" marL="45720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2800" y="1062400"/>
            <a:ext cx="3282801" cy="1389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82925" y="2807188"/>
            <a:ext cx="350575" cy="19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11475" y="2072825"/>
            <a:ext cx="633147" cy="2686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9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224" name="Google Shape;224;p29"/>
          <p:cNvPicPr preferRelativeResize="0"/>
          <p:nvPr/>
        </p:nvPicPr>
        <p:blipFill rotWithShape="1">
          <a:blip r:embed="rId5">
            <a:alphaModFix/>
          </a:blip>
          <a:srcRect b="10" l="33800" r="46292" t="-10"/>
          <a:stretch/>
        </p:blipFill>
        <p:spPr>
          <a:xfrm>
            <a:off x="1778400" y="2369859"/>
            <a:ext cx="152625" cy="325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9"/>
          <p:cNvPicPr preferRelativeResize="0"/>
          <p:nvPr/>
        </p:nvPicPr>
        <p:blipFill rotWithShape="1">
          <a:blip r:embed="rId5">
            <a:alphaModFix/>
          </a:blip>
          <a:srcRect b="10" l="68825" r="13324" t="-10"/>
          <a:stretch/>
        </p:blipFill>
        <p:spPr>
          <a:xfrm>
            <a:off x="2368900" y="2421950"/>
            <a:ext cx="126050" cy="29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713125" y="3068301"/>
            <a:ext cx="126050" cy="248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99838" y="3433125"/>
            <a:ext cx="152631" cy="24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 Architecture of the framework (1) 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3" name="Google Shape;233;p30"/>
          <p:cNvSpPr txBox="1"/>
          <p:nvPr>
            <p:ph idx="1" type="body"/>
          </p:nvPr>
        </p:nvSpPr>
        <p:spPr>
          <a:xfrm>
            <a:off x="311700" y="1225225"/>
            <a:ext cx="8520600" cy="37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Feedforward for prediction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Given an input pattern    ,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where           is the discriminant function for class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34" name="Google Shape;23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9800" y="1613938"/>
            <a:ext cx="2110750" cy="41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5775" y="1728762"/>
            <a:ext cx="166775" cy="18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77293" y="2028400"/>
            <a:ext cx="425007" cy="25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08225" y="2065162"/>
            <a:ext cx="70408" cy="18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309150" y="2330788"/>
            <a:ext cx="2537350" cy="46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09150" y="2844250"/>
            <a:ext cx="4358400" cy="184507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0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 Architecture of the framework (2) 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7" name="Google Shape;247;p31"/>
          <p:cNvSpPr txBox="1"/>
          <p:nvPr>
            <p:ph idx="1" type="body"/>
          </p:nvPr>
        </p:nvSpPr>
        <p:spPr>
          <a:xfrm>
            <a:off x="311700" y="1225225"/>
            <a:ext cx="8520600" cy="373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Backward for training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The trainable parameters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θ : the parameters of the CNN extractor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M = {        |i = 1, ..., C; j = 1, ..., K} : the prototypes in each class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Loss function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Intra-class compact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Inter-class separable representations</a:t>
            </a:r>
            <a:endParaRPr/>
          </a:p>
          <a:p>
            <a:pPr indent="-3175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Should be derivable with respect to θ and M as well. 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31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250" name="Google Shape;25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8975" y="2381663"/>
            <a:ext cx="350575" cy="19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Outline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11700" y="1225225"/>
            <a:ext cx="42603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zh-TW" sz="1600"/>
              <a:t>Introduction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OOD, long-tailed, fine-grained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Motivation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zh-TW" sz="1600"/>
              <a:t>Proposed Method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Inter-subset Mixup Strategies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Integration of </a:t>
            </a:r>
            <a:r>
              <a:rPr lang="zh-TW" sz="1600"/>
              <a:t>Mixup with Prototype Learning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zh-TW" sz="1600"/>
              <a:t>Convolutional Prototype Learning</a:t>
            </a:r>
            <a:endParaRPr sz="1600"/>
          </a:p>
          <a:p>
            <a:pPr indent="-3302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Architecture of the framework</a:t>
            </a:r>
            <a:endParaRPr sz="1600"/>
          </a:p>
          <a:p>
            <a:pPr indent="-3302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Loss function </a:t>
            </a:r>
            <a:endParaRPr sz="16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72" name="Google Shape;72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4717625" y="1358000"/>
            <a:ext cx="42603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zh-TW" sz="1600"/>
              <a:t>Experimental Results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Dataset Settings and Evaluation Metrics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Ablation Study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Benchmarking with other methods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zh-TW" sz="1600"/>
              <a:t>Confidence Scores Visualization</a:t>
            </a:r>
            <a:endParaRPr sz="1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 Architecture of the framework (3) </a:t>
            </a:r>
            <a:endParaRPr/>
          </a:p>
        </p:txBody>
      </p:sp>
      <p:sp>
        <p:nvSpPr>
          <p:cNvPr id="256" name="Google Shape;256;p3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3375" lvl="0" marL="457200" rtl="0" algn="just">
              <a:lnSpc>
                <a:spcPct val="150000"/>
              </a:lnSpc>
              <a:spcBef>
                <a:spcPts val="2300"/>
              </a:spcBef>
              <a:spcAft>
                <a:spcPts val="0"/>
              </a:spcAft>
              <a:buSzPts val="1650"/>
              <a:buFont typeface="Microsoft Yahei"/>
              <a:buChar char="●"/>
            </a:pPr>
            <a:r>
              <a:rPr lang="zh-TW"/>
              <a:t>Classification loss</a:t>
            </a:r>
            <a:endParaRPr/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Minimum classification error loss (MCE) </a:t>
            </a:r>
            <a:endParaRPr/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Margin based classification loss (MCL)</a:t>
            </a:r>
            <a:endParaRPr/>
          </a:p>
          <a:p>
            <a:pPr indent="-3175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zh-TW"/>
              <a:t>Distance based cross entropy loss (DCE)</a:t>
            </a:r>
            <a:endParaRPr b="1"/>
          </a:p>
          <a:p>
            <a:pPr indent="0" lvl="0" marL="0" rtl="0" algn="l">
              <a:spcBef>
                <a:spcPts val="11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32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2300"/>
              </a:spcBef>
              <a:spcAft>
                <a:spcPts val="11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Distance based cross entropy loss (DCE) (1)</a:t>
            </a:r>
            <a:endParaRPr/>
          </a:p>
        </p:txBody>
      </p:sp>
      <p:sp>
        <p:nvSpPr>
          <p:cNvPr id="264" name="Google Shape;264;p3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</a:t>
            </a:r>
            <a:r>
              <a:rPr lang="zh-TW"/>
              <a:t>he distance can be used to measure the similarity between the samples and the prototypes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To satisfy the non-negative and sum-to-one properties of the probability, we further define the probability as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zh-TW"/>
              <a:t>        where </a:t>
            </a:r>
            <a:endParaRPr/>
          </a:p>
        </p:txBody>
      </p:sp>
      <p:pic>
        <p:nvPicPr>
          <p:cNvPr id="265" name="Google Shape;26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9825" y="1941925"/>
            <a:ext cx="3376550" cy="3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9825" y="3135100"/>
            <a:ext cx="3880226" cy="69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21025" y="3829125"/>
            <a:ext cx="2985999" cy="31895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3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2300"/>
              </a:spcBef>
              <a:spcAft>
                <a:spcPts val="11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Distance based cross entropy loss (DCE) (2)</a:t>
            </a:r>
            <a:endParaRPr/>
          </a:p>
        </p:txBody>
      </p:sp>
      <p:sp>
        <p:nvSpPr>
          <p:cNvPr id="275" name="Google Shape;275;p3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Given the definition of                         , we can further define the probability of              as: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Based on the probability of            , we can define the cross entropy (CE) loss under our framework as: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34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278" name="Google Shape;27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7075" y="1333700"/>
            <a:ext cx="1352977" cy="25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2525" y="1645500"/>
            <a:ext cx="641859" cy="25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9825" y="1904975"/>
            <a:ext cx="2300552" cy="6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1975" y="2581413"/>
            <a:ext cx="641859" cy="25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9825" y="3217600"/>
            <a:ext cx="2762284" cy="25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Generalized CPL with prototype loss(GCPL) 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8" name="Google Shape;288;p3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</a:t>
            </a:r>
            <a:r>
              <a:rPr lang="zh-TW"/>
              <a:t>irectly minimizing the classification loss may lead to over-fitting. 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Add </a:t>
            </a:r>
            <a:r>
              <a:rPr b="1" lang="zh-TW" u="sng"/>
              <a:t>p</a:t>
            </a:r>
            <a:r>
              <a:rPr b="1" lang="zh-TW" u="sng"/>
              <a:t>rototype loss (PL)</a:t>
            </a:r>
            <a:r>
              <a:rPr lang="zh-TW"/>
              <a:t> as a </a:t>
            </a:r>
            <a:r>
              <a:rPr b="1" lang="zh-TW"/>
              <a:t>regularization</a:t>
            </a:r>
            <a:r>
              <a:rPr lang="zh-TW"/>
              <a:t>,  which acts like a generative model to improve the generalization performance of CPL.                                                                            j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total loss :</a:t>
            </a:r>
            <a:endParaRPr/>
          </a:p>
        </p:txBody>
      </p:sp>
      <p:pic>
        <p:nvPicPr>
          <p:cNvPr id="289" name="Google Shape;28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000" y="2519025"/>
            <a:ext cx="3517175" cy="37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5000" y="3363600"/>
            <a:ext cx="5944775" cy="289375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35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293" name="Google Shape;293;p35"/>
          <p:cNvSpPr/>
          <p:nvPr/>
        </p:nvSpPr>
        <p:spPr>
          <a:xfrm>
            <a:off x="3090775" y="3615600"/>
            <a:ext cx="1574525" cy="139975"/>
          </a:xfrm>
          <a:custGeom>
            <a:rect b="b" l="l" r="r" t="t"/>
            <a:pathLst>
              <a:path extrusionOk="0" h="5599" w="62981">
                <a:moveTo>
                  <a:pt x="0" y="0"/>
                </a:moveTo>
                <a:lnTo>
                  <a:pt x="0" y="5599"/>
                </a:lnTo>
                <a:lnTo>
                  <a:pt x="62515" y="5599"/>
                </a:lnTo>
                <a:lnTo>
                  <a:pt x="62981" y="0"/>
                </a:lnTo>
              </a:path>
            </a:pathLst>
          </a:custGeom>
          <a:noFill/>
          <a:ln cap="flat" cmpd="sng" w="9525">
            <a:solidFill>
              <a:srgbClr val="F6B26B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4" name="Google Shape;294;p35"/>
          <p:cNvSpPr txBox="1"/>
          <p:nvPr/>
        </p:nvSpPr>
        <p:spPr>
          <a:xfrm>
            <a:off x="3090775" y="3755575"/>
            <a:ext cx="1574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solidFill>
                  <a:srgbClr val="FF9900"/>
                </a:solidFill>
                <a:latin typeface="Open Sans"/>
                <a:ea typeface="Open Sans"/>
                <a:cs typeface="Open Sans"/>
                <a:sym typeface="Open Sans"/>
              </a:rPr>
              <a:t>DCE</a:t>
            </a:r>
            <a:endParaRPr>
              <a:solidFill>
                <a:srgbClr val="FF99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5" name="Google Shape;295;p35"/>
          <p:cNvSpPr txBox="1"/>
          <p:nvPr/>
        </p:nvSpPr>
        <p:spPr>
          <a:xfrm>
            <a:off x="3090775" y="4047625"/>
            <a:ext cx="1574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solidFill>
                  <a:srgbClr val="B45F06"/>
                </a:solidFill>
                <a:latin typeface="Open Sans"/>
                <a:ea typeface="Open Sans"/>
                <a:cs typeface="Open Sans"/>
                <a:sym typeface="Open Sans"/>
              </a:rPr>
              <a:t>Classification Loss</a:t>
            </a:r>
            <a:endParaRPr>
              <a:solidFill>
                <a:srgbClr val="B45F0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6" name="Google Shape;296;p35"/>
          <p:cNvSpPr txBox="1"/>
          <p:nvPr/>
        </p:nvSpPr>
        <p:spPr>
          <a:xfrm>
            <a:off x="5085975" y="4105475"/>
            <a:ext cx="169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solidFill>
                  <a:srgbClr val="B45F06"/>
                </a:solidFill>
                <a:latin typeface="Open Sans"/>
                <a:ea typeface="Open Sans"/>
                <a:cs typeface="Open Sans"/>
                <a:sym typeface="Open Sans"/>
              </a:rPr>
              <a:t>PL Loss</a:t>
            </a:r>
            <a:endParaRPr>
              <a:solidFill>
                <a:srgbClr val="B45F0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Generalized CPL with prototype loss(GCPL) </a:t>
            </a:r>
            <a:endParaRPr/>
          </a:p>
        </p:txBody>
      </p:sp>
      <p:sp>
        <p:nvSpPr>
          <p:cNvPr id="302" name="Google Shape;302;p3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zh-TW"/>
              <a:t>PL</a:t>
            </a:r>
            <a:r>
              <a:rPr lang="zh-TW"/>
              <a:t> pull the features of samples close to their corresponding prototypes, implicitly increase the distance between the classes.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</a:t>
            </a:r>
            <a:r>
              <a:rPr b="1" lang="zh-TW" u="sng"/>
              <a:t>classification loss</a:t>
            </a:r>
            <a:r>
              <a:rPr lang="zh-TW"/>
              <a:t> stresses the </a:t>
            </a:r>
            <a:r>
              <a:rPr b="1" lang="zh-TW"/>
              <a:t>separation</a:t>
            </a:r>
            <a:r>
              <a:rPr lang="zh-TW"/>
              <a:t> property.                             The </a:t>
            </a:r>
            <a:r>
              <a:rPr b="1" lang="zh-TW" u="sng"/>
              <a:t>prototype loss</a:t>
            </a:r>
            <a:r>
              <a:rPr lang="zh-TW"/>
              <a:t> stresses the </a:t>
            </a:r>
            <a:r>
              <a:rPr b="1" lang="zh-TW"/>
              <a:t>compactness</a:t>
            </a:r>
            <a:r>
              <a:rPr lang="zh-TW"/>
              <a:t> property.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More robust and more appropriate for </a:t>
            </a:r>
            <a:r>
              <a:rPr b="1" lang="zh-TW"/>
              <a:t>rejection</a:t>
            </a:r>
            <a:r>
              <a:rPr lang="zh-TW"/>
              <a:t> and </a:t>
            </a:r>
            <a:r>
              <a:rPr b="1" lang="zh-TW"/>
              <a:t>open set problems</a:t>
            </a:r>
            <a:r>
              <a:rPr lang="zh-TW"/>
              <a:t>.</a:t>
            </a:r>
            <a:endParaRPr/>
          </a:p>
        </p:txBody>
      </p:sp>
      <p:sp>
        <p:nvSpPr>
          <p:cNvPr id="303" name="Google Shape;303;p36"/>
          <p:cNvSpPr/>
          <p:nvPr/>
        </p:nvSpPr>
        <p:spPr>
          <a:xfrm>
            <a:off x="1542375" y="2119100"/>
            <a:ext cx="201300" cy="2145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36"/>
          <p:cNvSpPr/>
          <p:nvPr/>
        </p:nvSpPr>
        <p:spPr>
          <a:xfrm>
            <a:off x="1272300" y="2419050"/>
            <a:ext cx="201300" cy="2145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36"/>
          <p:cNvSpPr/>
          <p:nvPr/>
        </p:nvSpPr>
        <p:spPr>
          <a:xfrm>
            <a:off x="1592325" y="2794975"/>
            <a:ext cx="201300" cy="2145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36"/>
          <p:cNvSpPr/>
          <p:nvPr/>
        </p:nvSpPr>
        <p:spPr>
          <a:xfrm>
            <a:off x="2121800" y="2419050"/>
            <a:ext cx="201300" cy="2145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36"/>
          <p:cNvSpPr/>
          <p:nvPr/>
        </p:nvSpPr>
        <p:spPr>
          <a:xfrm>
            <a:off x="2447050" y="2204550"/>
            <a:ext cx="201300" cy="2145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36"/>
          <p:cNvSpPr/>
          <p:nvPr/>
        </p:nvSpPr>
        <p:spPr>
          <a:xfrm>
            <a:off x="2279400" y="2828600"/>
            <a:ext cx="201300" cy="2145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36"/>
          <p:cNvSpPr/>
          <p:nvPr/>
        </p:nvSpPr>
        <p:spPr>
          <a:xfrm>
            <a:off x="2845725" y="2571750"/>
            <a:ext cx="201300" cy="2145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36"/>
          <p:cNvSpPr/>
          <p:nvPr/>
        </p:nvSpPr>
        <p:spPr>
          <a:xfrm>
            <a:off x="3500525" y="2534875"/>
            <a:ext cx="1071600" cy="1743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36"/>
          <p:cNvSpPr/>
          <p:nvPr/>
        </p:nvSpPr>
        <p:spPr>
          <a:xfrm>
            <a:off x="5202000" y="2236225"/>
            <a:ext cx="201300" cy="2145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36"/>
          <p:cNvSpPr/>
          <p:nvPr/>
        </p:nvSpPr>
        <p:spPr>
          <a:xfrm>
            <a:off x="4986125" y="2464500"/>
            <a:ext cx="201300" cy="2145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36"/>
          <p:cNvSpPr/>
          <p:nvPr/>
        </p:nvSpPr>
        <p:spPr>
          <a:xfrm>
            <a:off x="5518525" y="2464500"/>
            <a:ext cx="236400" cy="2145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6"/>
          <p:cNvSpPr/>
          <p:nvPr/>
        </p:nvSpPr>
        <p:spPr>
          <a:xfrm>
            <a:off x="5202000" y="2633550"/>
            <a:ext cx="201300" cy="214500"/>
          </a:xfrm>
          <a:prstGeom prst="ellipse">
            <a:avLst/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36"/>
          <p:cNvSpPr/>
          <p:nvPr/>
        </p:nvSpPr>
        <p:spPr>
          <a:xfrm>
            <a:off x="6091075" y="2204550"/>
            <a:ext cx="201300" cy="2145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p36"/>
          <p:cNvSpPr/>
          <p:nvPr/>
        </p:nvSpPr>
        <p:spPr>
          <a:xfrm>
            <a:off x="5970800" y="2633550"/>
            <a:ext cx="201300" cy="2145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36"/>
          <p:cNvSpPr/>
          <p:nvPr/>
        </p:nvSpPr>
        <p:spPr>
          <a:xfrm>
            <a:off x="6323600" y="2571750"/>
            <a:ext cx="201300" cy="214500"/>
          </a:xfrm>
          <a:prstGeom prst="ellipse">
            <a:avLst/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8" name="Google Shape;318;p36"/>
          <p:cNvCxnSpPr/>
          <p:nvPr/>
        </p:nvCxnSpPr>
        <p:spPr>
          <a:xfrm>
            <a:off x="5856100" y="1909700"/>
            <a:ext cx="13500" cy="113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319" name="Google Shape;319;p36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321" name="Google Shape;321;p36"/>
          <p:cNvSpPr/>
          <p:nvPr/>
        </p:nvSpPr>
        <p:spPr>
          <a:xfrm>
            <a:off x="1697875" y="2419038"/>
            <a:ext cx="201300" cy="2145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36"/>
          <p:cNvSpPr/>
          <p:nvPr/>
        </p:nvSpPr>
        <p:spPr>
          <a:xfrm>
            <a:off x="5201988" y="2429963"/>
            <a:ext cx="201300" cy="2145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36"/>
          <p:cNvSpPr/>
          <p:nvPr/>
        </p:nvSpPr>
        <p:spPr>
          <a:xfrm>
            <a:off x="2545725" y="2514775"/>
            <a:ext cx="201300" cy="214500"/>
          </a:xfrm>
          <a:prstGeom prst="ellipse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36"/>
          <p:cNvSpPr/>
          <p:nvPr/>
        </p:nvSpPr>
        <p:spPr>
          <a:xfrm>
            <a:off x="6122300" y="2429975"/>
            <a:ext cx="201300" cy="214500"/>
          </a:xfrm>
          <a:prstGeom prst="ellipse">
            <a:avLst/>
          </a:prstGeom>
          <a:solidFill>
            <a:srgbClr val="274E1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Experiments and analysis on MNIST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30" name="Google Shape;33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9700" y="1225225"/>
            <a:ext cx="4146767" cy="343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37"/>
          <p:cNvSpPr/>
          <p:nvPr/>
        </p:nvSpPr>
        <p:spPr>
          <a:xfrm rot="5400000">
            <a:off x="8456275" y="268200"/>
            <a:ext cx="717600" cy="181200"/>
          </a:xfrm>
          <a:prstGeom prst="homePlat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grpSp>
        <p:nvGrpSpPr>
          <p:cNvPr id="333" name="Google Shape;333;p37"/>
          <p:cNvGrpSpPr/>
          <p:nvPr/>
        </p:nvGrpSpPr>
        <p:grpSpPr>
          <a:xfrm>
            <a:off x="470940" y="1964474"/>
            <a:ext cx="3848772" cy="1959491"/>
            <a:chOff x="396550" y="1306275"/>
            <a:chExt cx="4086613" cy="2204400"/>
          </a:xfrm>
        </p:grpSpPr>
        <p:grpSp>
          <p:nvGrpSpPr>
            <p:cNvPr id="334" name="Google Shape;334;p37"/>
            <p:cNvGrpSpPr/>
            <p:nvPr/>
          </p:nvGrpSpPr>
          <p:grpSpPr>
            <a:xfrm>
              <a:off x="677538" y="2509324"/>
              <a:ext cx="3805625" cy="946901"/>
              <a:chOff x="311700" y="2509324"/>
              <a:chExt cx="3805625" cy="946901"/>
            </a:xfrm>
          </p:grpSpPr>
          <p:pic>
            <p:nvPicPr>
              <p:cNvPr id="335" name="Google Shape;335;p37"/>
              <p:cNvPicPr preferRelativeResize="0"/>
              <p:nvPr/>
            </p:nvPicPr>
            <p:blipFill rotWithShape="1">
              <a:blip r:embed="rId4">
                <a:alphaModFix/>
              </a:blip>
              <a:srcRect b="10" l="37752" r="0" t="-10"/>
              <a:stretch/>
            </p:blipFill>
            <p:spPr>
              <a:xfrm>
                <a:off x="311700" y="2509324"/>
                <a:ext cx="3700651" cy="2893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36" name="Google Shape;336;p37"/>
              <p:cNvSpPr txBox="1"/>
              <p:nvPr/>
            </p:nvSpPr>
            <p:spPr>
              <a:xfrm>
                <a:off x="428325" y="2763525"/>
                <a:ext cx="1574400" cy="692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>
                    <a:solidFill>
                      <a:srgbClr val="B45F06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Classification Loss</a:t>
                </a:r>
                <a:endParaRPr>
                  <a:solidFill>
                    <a:srgbClr val="B45F06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337" name="Google Shape;337;p37"/>
              <p:cNvSpPr txBox="1"/>
              <p:nvPr/>
            </p:nvSpPr>
            <p:spPr>
              <a:xfrm>
                <a:off x="2423525" y="2821375"/>
                <a:ext cx="1693800" cy="450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zh-TW">
                    <a:solidFill>
                      <a:srgbClr val="B45F06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PL Loss</a:t>
                </a:r>
                <a:endParaRPr>
                  <a:solidFill>
                    <a:srgbClr val="B45F06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sp>
          <p:nvSpPr>
            <p:cNvPr id="338" name="Google Shape;338;p37"/>
            <p:cNvSpPr/>
            <p:nvPr/>
          </p:nvSpPr>
          <p:spPr>
            <a:xfrm>
              <a:off x="396550" y="1306275"/>
              <a:ext cx="4086600" cy="2204400"/>
            </a:xfrm>
            <a:prstGeom prst="rect">
              <a:avLst/>
            </a:prstGeom>
            <a:noFill/>
            <a:ln cap="flat" cmpd="sng" w="19050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2000">
                  <a:solidFill>
                    <a:srgbClr val="38761D"/>
                  </a:solidFill>
                  <a:latin typeface="Open Sans"/>
                  <a:ea typeface="Open Sans"/>
                  <a:cs typeface="Open Sans"/>
                  <a:sym typeface="Open Sans"/>
                </a:rPr>
                <a:t>G</a:t>
              </a:r>
              <a:r>
                <a:rPr lang="zh-TW" sz="2000">
                  <a:solidFill>
                    <a:srgbClr val="38761D"/>
                  </a:solidFill>
                  <a:latin typeface="Open Sans"/>
                  <a:ea typeface="Open Sans"/>
                  <a:cs typeface="Open Sans"/>
                  <a:sym typeface="Open Sans"/>
                </a:rPr>
                <a:t>CPL</a:t>
              </a:r>
              <a:endParaRPr sz="2000">
                <a:solidFill>
                  <a:srgbClr val="38761D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9" name="Google Shape;339;p37"/>
            <p:cNvSpPr/>
            <p:nvPr/>
          </p:nvSpPr>
          <p:spPr>
            <a:xfrm>
              <a:off x="501523" y="1959425"/>
              <a:ext cx="1772700" cy="1446300"/>
            </a:xfrm>
            <a:prstGeom prst="rect">
              <a:avLst/>
            </a:prstGeom>
            <a:noFill/>
            <a:ln cap="flat" cmpd="sng" w="19050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TW" sz="2000">
                  <a:solidFill>
                    <a:srgbClr val="1155CC"/>
                  </a:solidFill>
                  <a:latin typeface="Open Sans"/>
                  <a:ea typeface="Open Sans"/>
                  <a:cs typeface="Open Sans"/>
                  <a:sym typeface="Open Sans"/>
                </a:rPr>
                <a:t>CPL</a:t>
              </a:r>
              <a:endParaRPr sz="2000">
                <a:solidFill>
                  <a:srgbClr val="1155CC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Integration of Mixup with Prototype Learning 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45" name="Google Shape;345;p3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P</a:t>
            </a:r>
            <a:r>
              <a:rPr lang="zh-TW"/>
              <a:t>rototype learning                learn fine-grained features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Best performing mixup strategy               long-tailed aspects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where                    is the square of the distance between the feature      from the class specific prototypes </a:t>
            </a:r>
            <a:endParaRPr/>
          </a:p>
        </p:txBody>
      </p:sp>
      <p:sp>
        <p:nvSpPr>
          <p:cNvPr id="346" name="Google Shape;346;p38"/>
          <p:cNvSpPr/>
          <p:nvPr/>
        </p:nvSpPr>
        <p:spPr>
          <a:xfrm>
            <a:off x="3011000" y="1394875"/>
            <a:ext cx="623700" cy="174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38"/>
          <p:cNvSpPr/>
          <p:nvPr/>
        </p:nvSpPr>
        <p:spPr>
          <a:xfrm>
            <a:off x="4357075" y="1793050"/>
            <a:ext cx="623700" cy="174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8" name="Google Shape;34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9950" y="2234050"/>
            <a:ext cx="5782400" cy="33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9950" y="2871400"/>
            <a:ext cx="5291248" cy="27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07575" y="3444050"/>
            <a:ext cx="1099231" cy="25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18550" y="3470900"/>
            <a:ext cx="384223" cy="25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3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10575" y="3861343"/>
            <a:ext cx="761324" cy="273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354" name="Google Shape;354;p38"/>
          <p:cNvPicPr preferRelativeResize="0"/>
          <p:nvPr/>
        </p:nvPicPr>
        <p:blipFill rotWithShape="1">
          <a:blip r:embed="rId8">
            <a:alphaModFix/>
          </a:blip>
          <a:srcRect b="0" l="60366" r="0" t="0"/>
          <a:stretch/>
        </p:blipFill>
        <p:spPr>
          <a:xfrm>
            <a:off x="7496389" y="2656875"/>
            <a:ext cx="1151962" cy="273000"/>
          </a:xfrm>
          <a:prstGeom prst="rect">
            <a:avLst/>
          </a:prstGeom>
          <a:noFill/>
          <a:ln cap="flat" cmpd="sng" w="9525">
            <a:solidFill>
              <a:srgbClr val="6AA84F"/>
            </a:solidFill>
            <a:prstDash val="lgDash"/>
            <a:round/>
            <a:headEnd len="sm" w="sm" type="none"/>
            <a:tailEnd len="sm" w="sm" type="none"/>
          </a:ln>
        </p:spPr>
      </p:pic>
      <p:cxnSp>
        <p:nvCxnSpPr>
          <p:cNvPr id="355" name="Google Shape;355;p38"/>
          <p:cNvCxnSpPr/>
          <p:nvPr/>
        </p:nvCxnSpPr>
        <p:spPr>
          <a:xfrm>
            <a:off x="4746959" y="3230720"/>
            <a:ext cx="1434600" cy="117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56" name="Google Shape;356;p38"/>
          <p:cNvSpPr/>
          <p:nvPr/>
        </p:nvSpPr>
        <p:spPr>
          <a:xfrm>
            <a:off x="5429025" y="2950800"/>
            <a:ext cx="2635900" cy="431550"/>
          </a:xfrm>
          <a:custGeom>
            <a:rect b="b" l="l" r="r" t="t"/>
            <a:pathLst>
              <a:path extrusionOk="0" h="17262" w="105436">
                <a:moveTo>
                  <a:pt x="0" y="12130"/>
                </a:moveTo>
                <a:lnTo>
                  <a:pt x="0" y="17262"/>
                </a:lnTo>
                <a:lnTo>
                  <a:pt x="104969" y="17262"/>
                </a:lnTo>
                <a:lnTo>
                  <a:pt x="105436" y="0"/>
                </a:lnTo>
              </a:path>
            </a:pathLst>
          </a:cu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Integration of Mixup with Prototype Learning</a:t>
            </a:r>
            <a:endParaRPr/>
          </a:p>
        </p:txBody>
      </p:sp>
      <p:sp>
        <p:nvSpPr>
          <p:cNvPr id="362" name="Google Shape;362;p39"/>
          <p:cNvSpPr txBox="1"/>
          <p:nvPr>
            <p:ph idx="12" type="sldNum"/>
          </p:nvPr>
        </p:nvSpPr>
        <p:spPr>
          <a:xfrm>
            <a:off x="8326458" y="46274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grpSp>
        <p:nvGrpSpPr>
          <p:cNvPr id="363" name="Google Shape;363;p39"/>
          <p:cNvGrpSpPr/>
          <p:nvPr/>
        </p:nvGrpSpPr>
        <p:grpSpPr>
          <a:xfrm>
            <a:off x="1048935" y="1307708"/>
            <a:ext cx="7046131" cy="3500218"/>
            <a:chOff x="311700" y="1262600"/>
            <a:chExt cx="5314626" cy="2597950"/>
          </a:xfrm>
        </p:grpSpPr>
        <p:pic>
          <p:nvPicPr>
            <p:cNvPr id="364" name="Google Shape;364;p39"/>
            <p:cNvPicPr preferRelativeResize="0"/>
            <p:nvPr/>
          </p:nvPicPr>
          <p:blipFill rotWithShape="1">
            <a:blip r:embed="rId3">
              <a:alphaModFix/>
            </a:blip>
            <a:srcRect b="11410" l="0" r="0" t="0"/>
            <a:stretch/>
          </p:blipFill>
          <p:spPr>
            <a:xfrm>
              <a:off x="311700" y="1262600"/>
              <a:ext cx="5314626" cy="2597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5" name="Google Shape;365;p39"/>
            <p:cNvSpPr/>
            <p:nvPr/>
          </p:nvSpPr>
          <p:spPr>
            <a:xfrm>
              <a:off x="2904160" y="2063275"/>
              <a:ext cx="2687100" cy="7632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366" name="Google Shape;36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69471" y="3103184"/>
            <a:ext cx="3375359" cy="333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81882" y="2351590"/>
            <a:ext cx="3566467" cy="247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81882" y="2818247"/>
            <a:ext cx="3263535" cy="199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39"/>
          <p:cNvPicPr preferRelativeResize="0"/>
          <p:nvPr/>
        </p:nvPicPr>
        <p:blipFill rotWithShape="1">
          <a:blip r:embed="rId7">
            <a:alphaModFix/>
          </a:blip>
          <a:srcRect b="0" l="75800" r="22517" t="0"/>
          <a:stretch/>
        </p:blipFill>
        <p:spPr>
          <a:xfrm>
            <a:off x="4916900" y="4648125"/>
            <a:ext cx="95601" cy="27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39"/>
          <p:cNvPicPr preferRelativeResize="0"/>
          <p:nvPr/>
        </p:nvPicPr>
        <p:blipFill rotWithShape="1">
          <a:blip r:embed="rId7">
            <a:alphaModFix/>
          </a:blip>
          <a:srcRect b="0" l="0" r="62839" t="0"/>
          <a:stretch/>
        </p:blipFill>
        <p:spPr>
          <a:xfrm>
            <a:off x="2730556" y="4685937"/>
            <a:ext cx="2106156" cy="244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39"/>
          <p:cNvPicPr preferRelativeResize="0"/>
          <p:nvPr/>
        </p:nvPicPr>
        <p:blipFill rotWithShape="1">
          <a:blip r:embed="rId8">
            <a:alphaModFix/>
          </a:blip>
          <a:srcRect b="0" l="54851" r="0" t="-4329"/>
          <a:stretch/>
        </p:blipFill>
        <p:spPr>
          <a:xfrm>
            <a:off x="6931337" y="4604027"/>
            <a:ext cx="1513976" cy="333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39"/>
          <p:cNvPicPr preferRelativeResize="0"/>
          <p:nvPr/>
        </p:nvPicPr>
        <p:blipFill rotWithShape="1">
          <a:blip r:embed="rId7">
            <a:alphaModFix/>
          </a:blip>
          <a:srcRect b="0" l="64628" r="30859" t="0"/>
          <a:stretch/>
        </p:blipFill>
        <p:spPr>
          <a:xfrm>
            <a:off x="6137239" y="4648475"/>
            <a:ext cx="255750" cy="244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39"/>
          <p:cNvPicPr preferRelativeResize="0"/>
          <p:nvPr/>
        </p:nvPicPr>
        <p:blipFill rotWithShape="1">
          <a:blip r:embed="rId9">
            <a:alphaModFix/>
          </a:blip>
          <a:srcRect b="11" l="61936" r="0" t="-11543"/>
          <a:stretch/>
        </p:blipFill>
        <p:spPr>
          <a:xfrm>
            <a:off x="5012500" y="4648125"/>
            <a:ext cx="1002400" cy="24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39"/>
          <p:cNvPicPr preferRelativeResize="0"/>
          <p:nvPr/>
        </p:nvPicPr>
        <p:blipFill rotWithShape="1">
          <a:blip r:embed="rId7">
            <a:alphaModFix/>
          </a:blip>
          <a:srcRect b="0" l="86162" r="12415" t="0"/>
          <a:stretch/>
        </p:blipFill>
        <p:spPr>
          <a:xfrm>
            <a:off x="6014900" y="4641211"/>
            <a:ext cx="95601" cy="290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39"/>
          <p:cNvPicPr preferRelativeResize="0"/>
          <p:nvPr/>
        </p:nvPicPr>
        <p:blipFill rotWithShape="1">
          <a:blip r:embed="rId4">
            <a:alphaModFix/>
          </a:blip>
          <a:srcRect b="0" l="60228" r="22011" t="0"/>
          <a:stretch/>
        </p:blipFill>
        <p:spPr>
          <a:xfrm>
            <a:off x="6393002" y="4629645"/>
            <a:ext cx="571539" cy="281827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9"/>
          <p:cNvSpPr txBox="1"/>
          <p:nvPr/>
        </p:nvSpPr>
        <p:spPr>
          <a:xfrm>
            <a:off x="1997325" y="4582550"/>
            <a:ext cx="914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zh-TW" sz="1600">
                <a:latin typeface="Open Sans"/>
                <a:ea typeface="Open Sans"/>
                <a:cs typeface="Open Sans"/>
                <a:sym typeface="Open Sans"/>
              </a:rPr>
              <a:t>G</a:t>
            </a:r>
            <a:r>
              <a:rPr b="1" lang="zh-TW" sz="1600">
                <a:latin typeface="Open Sans"/>
                <a:ea typeface="Open Sans"/>
                <a:cs typeface="Open Sans"/>
                <a:sym typeface="Open Sans"/>
              </a:rPr>
              <a:t>CPL : </a:t>
            </a:r>
            <a:endParaRPr b="1" sz="16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4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Dataset Settings and Evaluation Metrics (1)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2" name="Google Shape;382;p4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In-house dataset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65 categories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6 Head (more than 10,000 samples)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17 Middle (500 to 10,000 samples)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22 Tail (less than 500)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the </a:t>
            </a:r>
            <a:r>
              <a:rPr lang="zh-TW"/>
              <a:t>rest 20 are reserved as OOD categories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45 ID categories : 85%-15% train-test split.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Train set : 80%-20% for training and validation.</a:t>
            </a:r>
            <a:endParaRPr/>
          </a:p>
        </p:txBody>
      </p:sp>
      <p:sp>
        <p:nvSpPr>
          <p:cNvPr id="383" name="Google Shape;383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Dataset Settings and Evaluation Metrics (2)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9" name="Google Shape;389;p4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 ISIC 2019</a:t>
            </a:r>
            <a:r>
              <a:rPr lang="zh-TW"/>
              <a:t> dataset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8 categories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2</a:t>
            </a:r>
            <a:r>
              <a:rPr lang="zh-TW"/>
              <a:t> Head (NV-12875 &amp; MEL-4522)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2 Middle (BCC-3323 &amp; BKL-2624)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2 Tail (AK-867 &amp; SCC-628)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DF-239 &amp; VASC-253 are reserved as OOD categories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6 ID categories : 85%-15% train-test split.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Train set : 80%-20% for training and validation.</a:t>
            </a:r>
            <a:endParaRPr/>
          </a:p>
        </p:txBody>
      </p:sp>
      <p:sp>
        <p:nvSpPr>
          <p:cNvPr id="390" name="Google Shape;390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Out-of-Distribution Detection (OOD)</a:t>
            </a:r>
            <a:endParaRPr/>
          </a:p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4674" y="1828800"/>
            <a:ext cx="5654651" cy="258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4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Dataset Settings and Evaluation Metrics (3)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6" name="Google Shape;396;p4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 </a:t>
            </a:r>
            <a:r>
              <a:rPr lang="zh-TW"/>
              <a:t>CIFAR-10</a:t>
            </a:r>
            <a:r>
              <a:rPr lang="zh-TW"/>
              <a:t> dataset (60000 images)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10 classes categories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6000 ID samples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zh-TW"/>
              <a:t>1000 more OOD samples</a:t>
            </a:r>
            <a:endParaRPr/>
          </a:p>
          <a:p>
            <a:pPr indent="-317500" lvl="3" marL="18288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zh-TW"/>
              <a:t>unusual images</a:t>
            </a:r>
            <a:r>
              <a:rPr lang="zh-TW"/>
              <a:t> in a clinic, such as blurred images of skin lesions and ones that are completely covered by hair, ear, etc.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50000 train images and 10000 test images.</a:t>
            </a:r>
            <a:endParaRPr/>
          </a:p>
        </p:txBody>
      </p:sp>
      <p:sp>
        <p:nvSpPr>
          <p:cNvPr id="397" name="Google Shape;397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Ablation Study of Mixup Strategies (1)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03" name="Google Shape;403;p4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 Standard Mixup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Increases the overall closed set performance as well as OOD performance by 3.3% and 0.7%.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Decrease the closed set accuracy of tail classes.</a:t>
            </a:r>
            <a:endParaRPr/>
          </a:p>
        </p:txBody>
      </p:sp>
      <p:pic>
        <p:nvPicPr>
          <p:cNvPr id="404" name="Google Shape;40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5600" y="2694900"/>
            <a:ext cx="5877212" cy="2007475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Ablation Study of Mixup Strategies (2)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1" name="Google Shape;411;p4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MX2, MX3 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Help to increase the corresponding subset closed set accuracies.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MX5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Significantly increases the OOD performance by 3%.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The overall accuracy only increases slightly when compared to the baseline.</a:t>
            </a:r>
            <a:endParaRPr/>
          </a:p>
        </p:txBody>
      </p:sp>
      <p:pic>
        <p:nvPicPr>
          <p:cNvPr id="412" name="Google Shape;412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5600" y="2694900"/>
            <a:ext cx="5877212" cy="2007475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4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Dataset Settings and Evaluation Metrics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19" name="Google Shape;419;p4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zh-TW"/>
              <a:t>Training Implementation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zh-TW"/>
              <a:t>use Resnet34[12] as backbone architecture : Resnet34 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zh-TW"/>
              <a:t>Adam optimizer</a:t>
            </a:r>
            <a:endParaRPr/>
          </a:p>
          <a:p>
            <a:pPr indent="-334327" lvl="1" marL="914400" rtl="0" algn="l">
              <a:spcBef>
                <a:spcPts val="0"/>
              </a:spcBef>
              <a:spcAft>
                <a:spcPts val="0"/>
              </a:spcAft>
              <a:buSzPct val="128571"/>
              <a:buChar char="○"/>
            </a:pPr>
            <a:r>
              <a:rPr lang="zh-TW"/>
              <a:t>batch size of 32</a:t>
            </a:r>
            <a:endParaRPr/>
          </a:p>
          <a:p>
            <a:pPr indent="-334327" lvl="1" marL="914400" rtl="0" algn="l">
              <a:spcBef>
                <a:spcPts val="0"/>
              </a:spcBef>
              <a:spcAft>
                <a:spcPts val="0"/>
              </a:spcAft>
              <a:buSzPct val="128571"/>
              <a:buChar char="○"/>
            </a:pPr>
            <a:r>
              <a:rPr lang="zh-TW"/>
              <a:t>initial learning rate of 1e-4 with exponential decay for 45 epochs</a:t>
            </a:r>
            <a:endParaRPr/>
          </a:p>
          <a:p>
            <a:pPr indent="-334327" lvl="1" marL="914400" rtl="0" algn="l">
              <a:spcBef>
                <a:spcPts val="0"/>
              </a:spcBef>
              <a:spcAft>
                <a:spcPts val="0"/>
              </a:spcAft>
              <a:buSzPct val="128571"/>
              <a:buChar char="○"/>
            </a:pPr>
            <a:r>
              <a:rPr lang="zh-TW"/>
              <a:t>Resize the input image to a size of 224x224</a:t>
            </a:r>
            <a:endParaRPr/>
          </a:p>
          <a:p>
            <a:pPr indent="-334327" lvl="1" marL="914400" rtl="0" algn="l">
              <a:spcBef>
                <a:spcPts val="0"/>
              </a:spcBef>
              <a:spcAft>
                <a:spcPts val="0"/>
              </a:spcAft>
              <a:buSzPct val="128571"/>
              <a:buChar char="○"/>
            </a:pPr>
            <a:r>
              <a:rPr lang="zh-TW"/>
              <a:t>Standard data augmentation of random crop and horizontal flip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zh-TW"/>
              <a:t>Evaluation Metrics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zh-TW" sz="1400"/>
              <a:t>closed set performance</a:t>
            </a:r>
            <a:endParaRPr/>
          </a:p>
          <a:p>
            <a:pPr indent="-310832" lvl="2" marL="1371600" rtl="0" algn="l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zh-TW"/>
              <a:t>precision (pre), recall (rec), and f1-score (f1) 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zh-TW"/>
              <a:t>OOD detection performance </a:t>
            </a:r>
            <a:endParaRPr/>
          </a:p>
          <a:p>
            <a:pPr indent="-310832" lvl="2" marL="1371600" rtl="0" algn="l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zh-TW"/>
              <a:t>Area Under Receiver Operator Characteristic (AUROC) </a:t>
            </a:r>
            <a:endParaRPr/>
          </a:p>
          <a:p>
            <a:pPr indent="-310832" lvl="2" marL="1371600" rtl="0" algn="l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zh-TW"/>
              <a:t>which are the standard metrics for measuring the performance of a model for OOD detection task [10].</a:t>
            </a:r>
            <a:endParaRPr/>
          </a:p>
        </p:txBody>
      </p:sp>
      <p:sp>
        <p:nvSpPr>
          <p:cNvPr id="420" name="Google Shape;420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421" name="Google Shape;421;p45"/>
          <p:cNvSpPr txBox="1"/>
          <p:nvPr/>
        </p:nvSpPr>
        <p:spPr>
          <a:xfrm>
            <a:off x="311700" y="4220100"/>
            <a:ext cx="8456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2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[10] Geng, C., Huang, S.j., Chen, S.: Recent advances in open set recognition: A survey. IEEE transactions on pattern analysis and machine intelligence (2020)</a:t>
            </a:r>
            <a:endParaRPr sz="12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200">
                <a:solidFill>
                  <a:srgbClr val="666666"/>
                </a:solidFill>
                <a:latin typeface="Open Sans"/>
                <a:ea typeface="Open Sans"/>
                <a:cs typeface="Open Sans"/>
                <a:sym typeface="Open Sans"/>
              </a:rPr>
              <a:t>[12] He, K., Zhang, X., Ren, S., Sun, J.: Deep residual learning for image recognition. In: Proceedings of the IEEE conference on computer vision and pattern recognition (2016)</a:t>
            </a:r>
            <a:endParaRPr sz="1200">
              <a:solidFill>
                <a:srgbClr val="6666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4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 Benchmarking with other methods (1)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27" name="Google Shape;427;p4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</a:t>
            </a:r>
            <a:r>
              <a:rPr lang="zh-TW"/>
              <a:t>he existing OOD techniques are capable of detecting relatively easy OOD samples coming from a completely different domain. </a:t>
            </a:r>
            <a:endParaRPr/>
          </a:p>
        </p:txBody>
      </p:sp>
      <p:sp>
        <p:nvSpPr>
          <p:cNvPr id="428" name="Google Shape;428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429" name="Google Shape;429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325" y="2077975"/>
            <a:ext cx="7847352" cy="257745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 Benchmarking with other methods (2)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35" name="Google Shape;435;p4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performance of all the techniques drops drastically when the OOD samples are from the same domain. Specifically, this is more evident for a long-tailed nature dataset such as our in-house dataset.</a:t>
            </a:r>
            <a:endParaRPr/>
          </a:p>
        </p:txBody>
      </p:sp>
      <p:sp>
        <p:nvSpPr>
          <p:cNvPr id="436" name="Google Shape;436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437" name="Google Shape;43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325" y="2306575"/>
            <a:ext cx="7847352" cy="257745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 Benchmarking with other methods (3)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43" name="Google Shape;443;p4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M-T mixup (MX5) strategy combined with prototype learning performs the best for OOD detection while maintaining the overall ID performance compared to the baseline on both datasets.</a:t>
            </a:r>
            <a:endParaRPr/>
          </a:p>
        </p:txBody>
      </p:sp>
      <p:sp>
        <p:nvSpPr>
          <p:cNvPr id="444" name="Google Shape;444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445" name="Google Shape;445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325" y="2306575"/>
            <a:ext cx="7847352" cy="257745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4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Confidence Scores Visualizatio</a:t>
            </a: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n</a:t>
            </a:r>
            <a:endParaRPr/>
          </a:p>
        </p:txBody>
      </p:sp>
      <p:sp>
        <p:nvSpPr>
          <p:cNvPr id="451" name="Google Shape;451;p49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In Fig 4, we analyse the performance results in more detail by showing the </a:t>
            </a:r>
            <a:r>
              <a:rPr b="1" lang="zh-TW"/>
              <a:t>probability density of the confidence scores</a:t>
            </a:r>
            <a:r>
              <a:rPr lang="zh-TW"/>
              <a:t> for different subsets.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>
                <a:solidFill>
                  <a:srgbClr val="6AA84F"/>
                </a:solidFill>
              </a:rPr>
              <a:t>The larger the separation</a:t>
            </a:r>
            <a:r>
              <a:rPr lang="zh-TW"/>
              <a:t> between the distribution of OOD {O, U} from ID{H, M, T}, the </a:t>
            </a:r>
            <a:r>
              <a:rPr lang="zh-TW">
                <a:solidFill>
                  <a:srgbClr val="6AA84F"/>
                </a:solidFill>
              </a:rPr>
              <a:t>better the technique</a:t>
            </a:r>
            <a:r>
              <a:rPr lang="zh-TW"/>
              <a:t>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Specifically, it is to be noted that this is achieved by </a:t>
            </a:r>
            <a:r>
              <a:rPr b="1" lang="zh-TW"/>
              <a:t>making the {M,T} subsets more confident</a:t>
            </a:r>
            <a:r>
              <a:rPr lang="zh-TW"/>
              <a:t> which justifies our targeted strategy</a:t>
            </a:r>
            <a:endParaRPr/>
          </a:p>
        </p:txBody>
      </p:sp>
      <p:sp>
        <p:nvSpPr>
          <p:cNvPr id="452" name="Google Shape;452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5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Confidence Scores Visualization</a:t>
            </a:r>
            <a:endParaRPr/>
          </a:p>
        </p:txBody>
      </p:sp>
      <p:sp>
        <p:nvSpPr>
          <p:cNvPr id="458" name="Google Shape;458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459" name="Google Shape;459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4450" y="1225225"/>
            <a:ext cx="5608699" cy="3486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51"/>
          <p:cNvSpPr txBox="1"/>
          <p:nvPr>
            <p:ph type="title"/>
          </p:nvPr>
        </p:nvSpPr>
        <p:spPr>
          <a:xfrm>
            <a:off x="311700" y="14905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zh-TW" sz="7000"/>
              <a:t>Thank You For Listening</a:t>
            </a:r>
            <a:endParaRPr sz="7000"/>
          </a:p>
        </p:txBody>
      </p:sp>
      <p:sp>
        <p:nvSpPr>
          <p:cNvPr id="465" name="Google Shape;465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Long-tailed  Images</a:t>
            </a:r>
            <a:endParaRPr i="1"/>
          </a:p>
        </p:txBody>
      </p:sp>
      <p:pic>
        <p:nvPicPr>
          <p:cNvPr id="86" name="Google Shape;8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3112" y="1624650"/>
            <a:ext cx="6877774" cy="28377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Fine-grained  Images</a:t>
            </a:r>
            <a:endParaRPr/>
          </a:p>
        </p:txBody>
      </p:sp>
      <p:sp>
        <p:nvSpPr>
          <p:cNvPr id="93" name="Google Shape;93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6225" y="1362946"/>
            <a:ext cx="1193100" cy="977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4">
            <a:alphaModFix/>
          </a:blip>
          <a:srcRect b="4067" l="0" r="0" t="0"/>
          <a:stretch/>
        </p:blipFill>
        <p:spPr>
          <a:xfrm>
            <a:off x="3975450" y="1362950"/>
            <a:ext cx="1193100" cy="9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5">
            <a:alphaModFix/>
          </a:blip>
          <a:srcRect b="0" l="0" r="19270" t="0"/>
          <a:stretch/>
        </p:blipFill>
        <p:spPr>
          <a:xfrm>
            <a:off x="5344675" y="1362950"/>
            <a:ext cx="1193100" cy="9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6">
            <a:alphaModFix/>
          </a:blip>
          <a:srcRect b="14295" l="0" r="0" t="0"/>
          <a:stretch/>
        </p:blipFill>
        <p:spPr>
          <a:xfrm>
            <a:off x="2606225" y="2524501"/>
            <a:ext cx="1193100" cy="9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7">
            <a:alphaModFix/>
          </a:blip>
          <a:srcRect b="0" l="20867" r="0" t="0"/>
          <a:stretch/>
        </p:blipFill>
        <p:spPr>
          <a:xfrm>
            <a:off x="3975449" y="2524500"/>
            <a:ext cx="1193100" cy="9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 rotWithShape="1">
          <a:blip r:embed="rId8">
            <a:alphaModFix/>
          </a:blip>
          <a:srcRect b="24883" l="0" r="0" t="8512"/>
          <a:stretch/>
        </p:blipFill>
        <p:spPr>
          <a:xfrm>
            <a:off x="5344675" y="2524488"/>
            <a:ext cx="1193100" cy="9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 rotWithShape="1">
          <a:blip r:embed="rId9">
            <a:alphaModFix/>
          </a:blip>
          <a:srcRect b="0" l="7944" r="0" t="0"/>
          <a:stretch/>
        </p:blipFill>
        <p:spPr>
          <a:xfrm>
            <a:off x="2606225" y="3686050"/>
            <a:ext cx="1193100" cy="9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7"/>
          <p:cNvPicPr preferRelativeResize="0"/>
          <p:nvPr/>
        </p:nvPicPr>
        <p:blipFill rotWithShape="1">
          <a:blip r:embed="rId10">
            <a:alphaModFix/>
          </a:blip>
          <a:srcRect b="0" l="18073" r="0" t="0"/>
          <a:stretch/>
        </p:blipFill>
        <p:spPr>
          <a:xfrm>
            <a:off x="3975450" y="3686050"/>
            <a:ext cx="1193100" cy="97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 rotWithShape="1">
          <a:blip r:embed="rId11">
            <a:alphaModFix/>
          </a:blip>
          <a:srcRect b="0" l="0" r="21685" t="0"/>
          <a:stretch/>
        </p:blipFill>
        <p:spPr>
          <a:xfrm>
            <a:off x="5344675" y="3686050"/>
            <a:ext cx="1193100" cy="977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/>
        </p:nvSpPr>
        <p:spPr>
          <a:xfrm>
            <a:off x="1014500" y="1618463"/>
            <a:ext cx="1251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latin typeface="Open Sans"/>
                <a:ea typeface="Open Sans"/>
                <a:cs typeface="Open Sans"/>
                <a:sym typeface="Open Sans"/>
              </a:rPr>
              <a:t>Rusty Blackbird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>
            <a:off x="1014500" y="2705288"/>
            <a:ext cx="1251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latin typeface="Open Sans"/>
                <a:ea typeface="Open Sans"/>
                <a:cs typeface="Open Sans"/>
                <a:sym typeface="Open Sans"/>
              </a:rPr>
              <a:t>Brewer Blackbird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1014500" y="3866838"/>
            <a:ext cx="1251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>
                <a:latin typeface="Open Sans"/>
                <a:ea typeface="Open Sans"/>
                <a:cs typeface="Open Sans"/>
                <a:sym typeface="Open Sans"/>
              </a:rPr>
              <a:t>Red Winged Blackbied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7279350" y="4557725"/>
            <a:ext cx="1193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000">
                <a:latin typeface="Open Sans"/>
                <a:ea typeface="Open Sans"/>
                <a:cs typeface="Open Sans"/>
                <a:sym typeface="Open Sans"/>
              </a:rPr>
              <a:t>Dataset: CUB200</a:t>
            </a:r>
            <a:endParaRPr sz="10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OOD samples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unknown skin conditions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hardware device variations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zh-TW"/>
              <a:t>different clinical settings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Different problem setting</a:t>
            </a:r>
            <a:endParaRPr sz="1350">
              <a:solidFill>
                <a:srgbClr val="25252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325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350"/>
              <a:buFont typeface="Arial"/>
              <a:buChar char="○"/>
            </a:pPr>
            <a:r>
              <a:rPr b="1" lang="zh-TW" sz="1450" u="sng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commonly used datasets</a:t>
            </a:r>
            <a:r>
              <a:rPr b="1" lang="zh-TW" sz="145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zh-TW" sz="145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(A)</a:t>
            </a:r>
            <a:r>
              <a:rPr lang="zh-TW" sz="135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 v.s </a:t>
            </a:r>
            <a:r>
              <a:rPr b="1" lang="zh-TW" sz="1450" u="sng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clinical deployment purposes</a:t>
            </a:r>
            <a:endParaRPr b="1" sz="145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325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350"/>
              <a:buFont typeface="Arial"/>
              <a:buChar char="■"/>
            </a:pPr>
            <a:r>
              <a:rPr lang="zh-TW" sz="135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(A)</a:t>
            </a:r>
            <a:r>
              <a:rPr lang="zh-TW" sz="135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  is </a:t>
            </a:r>
            <a:r>
              <a:rPr b="1" lang="zh-TW" sz="135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well balanced</a:t>
            </a:r>
            <a:r>
              <a:rPr lang="zh-TW" sz="135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zh-TW" sz="135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and </a:t>
            </a:r>
            <a:r>
              <a:rPr b="1" lang="zh-TW" sz="135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coarse-grained</a:t>
            </a:r>
            <a:endParaRPr sz="1350">
              <a:solidFill>
                <a:srgbClr val="25252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4325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1350"/>
              <a:buFont typeface="Arial"/>
              <a:buChar char="■"/>
            </a:pPr>
            <a:r>
              <a:rPr lang="zh-TW" sz="135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(A)</a:t>
            </a:r>
            <a:r>
              <a:rPr lang="zh-TW" sz="135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  is </a:t>
            </a:r>
            <a:r>
              <a:rPr b="1" lang="zh-TW" sz="135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rPr>
              <a:t>not long-tailed</a:t>
            </a:r>
            <a:endParaRPr sz="1350">
              <a:solidFill>
                <a:srgbClr val="25252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8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Motivation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13" name="Google Shape;11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2928" y="863100"/>
            <a:ext cx="3723206" cy="192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52925" y="863075"/>
            <a:ext cx="3588046" cy="181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9833" y="1059501"/>
            <a:ext cx="1803742" cy="1176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57055" y="1091307"/>
            <a:ext cx="1649567" cy="1253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46069" y="863104"/>
            <a:ext cx="804549" cy="128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97317" y="863104"/>
            <a:ext cx="905740" cy="1280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757055" y="922054"/>
            <a:ext cx="834856" cy="123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40370" y="922054"/>
            <a:ext cx="939858" cy="12389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2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Motivation</a:t>
            </a:r>
            <a:endParaRPr/>
          </a:p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setting for real-world application scenario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zh-TW">
                <a:solidFill>
                  <a:srgbClr val="FF0000"/>
                </a:solidFill>
              </a:rPr>
              <a:t>fine-grained</a:t>
            </a:r>
            <a:r>
              <a:rPr lang="zh-TW"/>
              <a:t> categories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zh-TW">
                <a:solidFill>
                  <a:srgbClr val="FF0000"/>
                </a:solidFill>
              </a:rPr>
              <a:t>long-tailed</a:t>
            </a:r>
            <a:r>
              <a:rPr lang="zh-TW"/>
              <a:t> distribution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8" name="Google Shape;12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9470" y="2298325"/>
            <a:ext cx="5291275" cy="22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0750" y="2298325"/>
            <a:ext cx="2658850" cy="173685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Proposed Method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6" name="Google Shape;136;p2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Although random </a:t>
            </a:r>
            <a:r>
              <a:rPr b="1" lang="zh-TW"/>
              <a:t>oversampling/undersampling</a:t>
            </a:r>
            <a:r>
              <a:rPr lang="zh-TW"/>
              <a:t> and techniques like SMOTE [3] can be used to tackle this problem, repeating/removing samples of classes </a:t>
            </a:r>
            <a:r>
              <a:rPr b="1" lang="zh-TW">
                <a:solidFill>
                  <a:srgbClr val="FF0000"/>
                </a:solidFill>
              </a:rPr>
              <a:t>does not help</a:t>
            </a:r>
            <a:r>
              <a:rPr lang="zh-TW"/>
              <a:t> the classifier </a:t>
            </a:r>
            <a:r>
              <a:rPr b="1" lang="zh-TW">
                <a:solidFill>
                  <a:srgbClr val="FF0000"/>
                </a:solidFill>
              </a:rPr>
              <a:t>learn any better decision boundaries</a:t>
            </a:r>
            <a:r>
              <a:rPr lang="zh-TW"/>
              <a:t>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3080">
                <a:latin typeface="Nunito"/>
                <a:ea typeface="Nunito"/>
                <a:cs typeface="Nunito"/>
                <a:sym typeface="Nunito"/>
              </a:rPr>
              <a:t>Proposed Method</a:t>
            </a:r>
            <a:endParaRPr sz="308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43" name="Google Shape;143;p2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Although random </a:t>
            </a:r>
            <a:r>
              <a:rPr b="1" lang="zh-TW"/>
              <a:t>oversampling/undersampling</a:t>
            </a:r>
            <a:r>
              <a:rPr lang="zh-TW"/>
              <a:t> and techniques like SMOTE [3] can be used to tackle this problem, repeating/removing samples of classes </a:t>
            </a:r>
            <a:r>
              <a:rPr b="1" lang="zh-TW">
                <a:solidFill>
                  <a:srgbClr val="FF0000"/>
                </a:solidFill>
              </a:rPr>
              <a:t>does not help</a:t>
            </a:r>
            <a:r>
              <a:rPr lang="zh-TW"/>
              <a:t> the classifier </a:t>
            </a:r>
            <a:r>
              <a:rPr b="1" lang="zh-TW">
                <a:solidFill>
                  <a:srgbClr val="FF0000"/>
                </a:solidFill>
              </a:rPr>
              <a:t>learn any better decision boundaries</a:t>
            </a:r>
            <a:r>
              <a:rPr lang="zh-TW"/>
              <a:t>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Our proposed approach employs a combination of </a:t>
            </a:r>
            <a:r>
              <a:rPr b="1" lang="zh-TW"/>
              <a:t>data augmentation </a:t>
            </a:r>
            <a:r>
              <a:rPr lang="zh-TW"/>
              <a:t>using </a:t>
            </a:r>
            <a:r>
              <a:rPr b="1" lang="zh-TW" u="sng"/>
              <a:t>mixup</a:t>
            </a:r>
            <a:r>
              <a:rPr lang="zh-TW"/>
              <a:t> and </a:t>
            </a:r>
            <a:r>
              <a:rPr b="1" lang="zh-TW"/>
              <a:t>better feature space learning</a:t>
            </a:r>
            <a:r>
              <a:rPr lang="zh-TW"/>
              <a:t> using </a:t>
            </a:r>
            <a:r>
              <a:rPr b="1" lang="zh-TW" u="sng"/>
              <a:t>prototype loss</a:t>
            </a:r>
            <a:r>
              <a:rPr lang="zh-TW"/>
              <a:t> specifically targeted to middle and tail classes.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This enables us to improve the classification performance for those </a:t>
            </a:r>
            <a:r>
              <a:rPr b="1" lang="zh-TW"/>
              <a:t>middle</a:t>
            </a:r>
            <a:r>
              <a:rPr lang="zh-TW"/>
              <a:t> and </a:t>
            </a:r>
            <a:r>
              <a:rPr b="1" lang="zh-TW"/>
              <a:t>tail</a:t>
            </a:r>
            <a:r>
              <a:rPr lang="zh-TW"/>
              <a:t> categories which also increases the OOD detection performance.</a:t>
            </a:r>
            <a:endParaRPr/>
          </a:p>
        </p:txBody>
      </p:sp>
      <p:sp>
        <p:nvSpPr>
          <p:cNvPr id="144" name="Google Shape;14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